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64" r:id="rId1"/>
  </p:sldMasterIdLst>
  <p:notesMasterIdLst>
    <p:notesMasterId r:id="rId9"/>
  </p:notesMasterIdLst>
  <p:sldIdLst>
    <p:sldId id="256" r:id="rId2"/>
    <p:sldId id="270" r:id="rId3"/>
    <p:sldId id="292" r:id="rId4"/>
    <p:sldId id="293" r:id="rId5"/>
    <p:sldId id="294" r:id="rId6"/>
    <p:sldId id="295" r:id="rId7"/>
    <p:sldId id="269" r:id="rId8"/>
  </p:sldIdLst>
  <p:sldSz cx="9144000" cy="5143500" type="screen16x9"/>
  <p:notesSz cx="6858000" cy="9144000"/>
  <p:embeddedFontLst>
    <p:embeddedFont>
      <p:font typeface="Nunito Sans" pitchFamily="2" charset="-52"/>
      <p:regular r:id="rId10"/>
      <p:bold r:id="rId11"/>
      <p:italic r:id="rId12"/>
      <p:boldItalic r:id="rId13"/>
    </p:embeddedFont>
    <p:embeddedFont>
      <p:font typeface="Nunito Sans Light" pitchFamily="2" charset="-52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09593D-3B5A-43A0-BEA2-E3DD9A507957}">
  <a:tblStyle styleId="{EB09593D-3B5A-43A0-BEA2-E3DD9A50795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F1"/>
          </a:solidFill>
        </a:fill>
      </a:tcStyle>
    </a:wholeTbl>
    <a:band1H>
      <a:tcTxStyle/>
      <a:tcStyle>
        <a:tcBdr/>
        <a:fill>
          <a:solidFill>
            <a:srgbClr val="CBCB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BE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1E22AA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1E22AA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76442" autoAdjust="0"/>
  </p:normalViewPr>
  <p:slideViewPr>
    <p:cSldViewPr snapToGrid="0">
      <p:cViewPr>
        <p:scale>
          <a:sx n="66" d="100"/>
          <a:sy n="66" d="100"/>
        </p:scale>
        <p:origin x="606" y="768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RISC-V – это архитектура с сокращенным набором инструкций, и поэтому в ней не так много команд ассемблера, которые нужно изучать. В этом курсе мы используем только 3 инструкции: LA (загрузка абсолютного адреса), ADDI (сложение с константой) и ECALL. Инструкция ECALL используется для выполнения служебного запроса к среде выполнения. В разрабатываемом приложении Hello World будут использовать только два вызова, один для записи и один для выхода из цикла программы.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10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слайде изображены команды для примера «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8178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Более подробная информация находится в репозитории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meta-riscv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937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слайде приведен код примера «</a:t>
            </a:r>
            <a:r>
              <a:rPr lang="fr-CH" sz="1100" dirty="0"/>
              <a:t>Hello World</a:t>
            </a:r>
            <a:r>
              <a:rPr lang="ru-RU" sz="1100" dirty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581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Компиляция примера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7993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921d4871b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921d4871b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697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86150" y="1946200"/>
            <a:ext cx="44871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3875" y="4154950"/>
            <a:ext cx="24714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8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9pPr>
          </a:lstStyle>
          <a:p>
            <a:endParaRPr/>
          </a:p>
        </p:txBody>
      </p:sp>
      <p:sp>
        <p:nvSpPr>
          <p:cNvPr id="179" name="Google Shape;179;p8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4572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3118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  <a:defRPr sz="1500" b="1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w="12700" cap="rnd" cmpd="sng">
            <a:solidFill>
              <a:srgbClr val="2832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endParaRPr sz="1500" b="1" i="0" u="none" strike="noStrike" cap="non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48154" y="1911450"/>
            <a:ext cx="4792146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ru-RU" dirty="0"/>
              <a:t>Введение в </a:t>
            </a:r>
            <a:r>
              <a:rPr lang="fr-CH" dirty="0"/>
              <a:t>RISC-V</a:t>
            </a:r>
            <a:br>
              <a:rPr lang="ru-RU" dirty="0"/>
            </a:br>
            <a:r>
              <a:rPr lang="ru-RU" dirty="0"/>
              <a:t>Лекция </a:t>
            </a:r>
            <a:r>
              <a:rPr lang="en-US" dirty="0"/>
              <a:t>5</a:t>
            </a:r>
            <a:r>
              <a:rPr lang="ru-RU" dirty="0"/>
              <a:t> | </a:t>
            </a:r>
            <a:r>
              <a:rPr lang="fr-CH" dirty="0"/>
              <a:t>RISC-V </a:t>
            </a:r>
            <a:r>
              <a:rPr lang="ru-RU" dirty="0"/>
              <a:t>на практике</a:t>
            </a:r>
            <a:br>
              <a:rPr lang="fr-CH" dirty="0"/>
            </a:br>
            <a:br>
              <a:rPr lang="ru-RU" dirty="0"/>
            </a:br>
            <a:endParaRPr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2B6EA8-9497-3658-047F-447D44357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Ассемблер </a:t>
            </a:r>
            <a:r>
              <a:rPr lang="fr-CH" sz="2800" dirty="0"/>
              <a:t>RISC-V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035FED-01E1-0382-7E25-A4DDAF58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41" y="1025525"/>
            <a:ext cx="6578917" cy="30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8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Ассемблер </a:t>
            </a:r>
            <a:r>
              <a:rPr lang="fr-CH" sz="2800" dirty="0"/>
              <a:t>RISC-V</a:t>
            </a:r>
            <a:endParaRPr lang="ru-RU" sz="2800" dirty="0"/>
          </a:p>
        </p:txBody>
      </p:sp>
      <p:sp>
        <p:nvSpPr>
          <p:cNvPr id="2" name="Непривилегированная">
            <a:extLst>
              <a:ext uri="{FF2B5EF4-FFF2-40B4-BE49-F238E27FC236}">
                <a16:creationId xmlns:a16="http://schemas.microsoft.com/office/drawing/2014/main" id="{05EBFB16-B071-3355-B1A0-0A9BD639985C}"/>
              </a:ext>
            </a:extLst>
          </p:cNvPr>
          <p:cNvSpPr/>
          <p:nvPr/>
        </p:nvSpPr>
        <p:spPr>
          <a:xfrm>
            <a:off x="2616054" y="1500414"/>
            <a:ext cx="3911892" cy="892810"/>
          </a:xfrm>
          <a:prstGeom prst="roundRect">
            <a:avLst>
              <a:gd name="adj" fmla="val 15000"/>
            </a:avLst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la 		a1,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Непривилегированная">
            <a:extLst>
              <a:ext uri="{FF2B5EF4-FFF2-40B4-BE49-F238E27FC236}">
                <a16:creationId xmlns:a16="http://schemas.microsoft.com/office/drawing/2014/main" id="{FD20DD42-6307-E1CC-00E5-D8B252B37661}"/>
              </a:ext>
            </a:extLst>
          </p:cNvPr>
          <p:cNvSpPr/>
          <p:nvPr/>
        </p:nvSpPr>
        <p:spPr>
          <a:xfrm>
            <a:off x="2616054" y="2521676"/>
            <a:ext cx="3911892" cy="892810"/>
          </a:xfrm>
          <a:prstGeom prst="roundRect">
            <a:avLst>
              <a:gd name="adj" fmla="val 15000"/>
            </a:avLst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a2, x0, 1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Непривилегированная">
            <a:extLst>
              <a:ext uri="{FF2B5EF4-FFF2-40B4-BE49-F238E27FC236}">
                <a16:creationId xmlns:a16="http://schemas.microsoft.com/office/drawing/2014/main" id="{48928653-0B6F-6937-B6B8-063E9F33A60D}"/>
              </a:ext>
            </a:extLst>
          </p:cNvPr>
          <p:cNvSpPr/>
          <p:nvPr/>
        </p:nvSpPr>
        <p:spPr>
          <a:xfrm>
            <a:off x="2616054" y="3542938"/>
            <a:ext cx="3911892" cy="892810"/>
          </a:xfrm>
          <a:prstGeom prst="roundRect">
            <a:avLst>
              <a:gd name="adj" fmla="val 15000"/>
            </a:avLst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ecall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5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Работа с </a:t>
            </a:r>
            <a:r>
              <a:rPr lang="fr-CH" sz="2800" dirty="0"/>
              <a:t>QEMU</a:t>
            </a:r>
            <a:endParaRPr lang="ru-RU" sz="2800" dirty="0"/>
          </a:p>
        </p:txBody>
      </p:sp>
      <p:sp>
        <p:nvSpPr>
          <p:cNvPr id="5" name="Непривилегированная">
            <a:extLst>
              <a:ext uri="{FF2B5EF4-FFF2-40B4-BE49-F238E27FC236}">
                <a16:creationId xmlns:a16="http://schemas.microsoft.com/office/drawing/2014/main" id="{26E7CDB3-9745-393C-8879-9F8B058280AE}"/>
              </a:ext>
            </a:extLst>
          </p:cNvPr>
          <p:cNvSpPr/>
          <p:nvPr/>
        </p:nvSpPr>
        <p:spPr>
          <a:xfrm>
            <a:off x="2774803" y="1109159"/>
            <a:ext cx="3594392" cy="927597"/>
          </a:xfrm>
          <a:prstGeom prst="roundRect">
            <a:avLst>
              <a:gd name="adj" fmla="val 15000"/>
            </a:avLst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riscv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/meta-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riscv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A9DCA255-C2DA-AFE8-9BD3-434E3693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59" y="2322057"/>
            <a:ext cx="6475081" cy="2296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25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Пишем </a:t>
            </a:r>
            <a:r>
              <a:rPr lang="fr-CH" sz="2800" dirty="0"/>
              <a:t>Hello World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BA9795-287E-7637-6F7F-7EB9248E9503}"/>
              </a:ext>
            </a:extLst>
          </p:cNvPr>
          <p:cNvSpPr txBox="1"/>
          <p:nvPr/>
        </p:nvSpPr>
        <p:spPr>
          <a:xfrm>
            <a:off x="311700" y="1035958"/>
            <a:ext cx="720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Инструкции</a:t>
            </a:r>
          </a:p>
          <a:p>
            <a:endParaRPr lang="ru-RU" sz="1800" b="1" dirty="0">
              <a:solidFill>
                <a:srgbClr val="00206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4F8BC2-F0A4-DEE8-4D2A-8F248842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23" y="1416440"/>
            <a:ext cx="4182354" cy="3202652"/>
          </a:xfrm>
          <a:prstGeom prst="round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2831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Пишем </a:t>
            </a:r>
            <a:r>
              <a:rPr lang="fr-CH" sz="2800" dirty="0"/>
              <a:t>Hello World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BA9795-287E-7637-6F7F-7EB9248E9503}"/>
              </a:ext>
            </a:extLst>
          </p:cNvPr>
          <p:cNvSpPr txBox="1"/>
          <p:nvPr/>
        </p:nvSpPr>
        <p:spPr>
          <a:xfrm>
            <a:off x="311700" y="1035958"/>
            <a:ext cx="7206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2060"/>
                </a:solidFill>
              </a:rPr>
              <a:t>Компиляция</a:t>
            </a:r>
          </a:p>
          <a:p>
            <a:endParaRPr lang="ru-RU" sz="1800" b="1" dirty="0">
              <a:solidFill>
                <a:srgbClr val="002060"/>
              </a:solidFill>
            </a:endParaRPr>
          </a:p>
          <a:p>
            <a:endParaRPr lang="ru-RU" sz="1800" b="1" dirty="0">
              <a:solidFill>
                <a:srgbClr val="00206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B8B4D5-B2E6-6824-C975-00D9E27F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6" y="1497623"/>
            <a:ext cx="8129967" cy="227739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43323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RISC-V Шаблон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Экран (16:9)</PresentationFormat>
  <Paragraphs>18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Calibri</vt:lpstr>
      <vt:lpstr>Arial</vt:lpstr>
      <vt:lpstr>Courier New</vt:lpstr>
      <vt:lpstr>Nunito Sans</vt:lpstr>
      <vt:lpstr>Nunito Sans Light</vt:lpstr>
      <vt:lpstr>RISC-V Шаблон</vt:lpstr>
      <vt:lpstr>Введение в RISC-V Лекция 5 | RISC-V на практике  </vt:lpstr>
      <vt:lpstr>Ассемблер RISC-V</vt:lpstr>
      <vt:lpstr>Ассемблер RISC-V</vt:lpstr>
      <vt:lpstr>Работа с QEMU</vt:lpstr>
      <vt:lpstr>Пишем Hello World</vt:lpstr>
      <vt:lpstr>Пишем Hello World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2024-05-29T19:54:07Z</dcterms:modified>
</cp:coreProperties>
</file>